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544" r:id="rId2"/>
    <p:sldId id="664" r:id="rId3"/>
    <p:sldId id="666" r:id="rId4"/>
    <p:sldId id="665" r:id="rId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gan Kipp" initials="LK" lastIdx="1" clrIdx="0">
    <p:extLst>
      <p:ext uri="{19B8F6BF-5375-455C-9EA6-DF929625EA0E}">
        <p15:presenceInfo xmlns:p15="http://schemas.microsoft.com/office/powerpoint/2012/main" userId="ff4ac3d9747395c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3040"/>
    <a:srgbClr val="2B2A2A"/>
    <a:srgbClr val="BB1F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82" autoAdjust="0"/>
    <p:restoredTop sz="96190" autoAdjust="0"/>
  </p:normalViewPr>
  <p:slideViewPr>
    <p:cSldViewPr snapToGrid="0">
      <p:cViewPr varScale="1">
        <p:scale>
          <a:sx n="82" d="100"/>
          <a:sy n="82" d="100"/>
        </p:scale>
        <p:origin x="116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9567D15-FED9-4FD3-9473-8F12D97BC72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2A5794A-7F99-4128-AF8D-A129A48A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0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fice Theme 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338"/>
            <a:ext cx="9144000" cy="6858337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500" dirty="0">
              <a:ln w="19050" cmpd="sng">
                <a:noFill/>
              </a:ln>
              <a:solidFill>
                <a:prstClr val="white"/>
              </a:solidFill>
              <a:latin typeface="Lato Regular"/>
              <a:cs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1"/>
            <a:ext cx="8229600" cy="734646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 Regular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8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873155"/>
            <a:ext cx="8229598" cy="4210240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Lato Regular"/>
                <a:cs typeface="Lato Regular"/>
              </a:defRPr>
            </a:lvl1pPr>
          </a:lstStyle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6"/>
          </p:nvPr>
        </p:nvSpPr>
        <p:spPr>
          <a:xfrm>
            <a:off x="457199" y="1600200"/>
            <a:ext cx="8229599" cy="228600"/>
          </a:xfrm>
          <a:solidFill>
            <a:srgbClr val="313131"/>
          </a:solidFill>
        </p:spPr>
        <p:txBody>
          <a:bodyPr lIns="45720" rIns="45720" anchor="ctr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86128"/>
            <a:ext cx="8229599" cy="446805"/>
          </a:xfrm>
        </p:spPr>
        <p:txBody>
          <a:bodyPr lIns="0" tIns="0" rIns="0" bIns="0">
            <a:noAutofit/>
          </a:bodyPr>
          <a:lstStyle>
            <a:lvl1pPr algn="l">
              <a:defRPr sz="1600" b="1" i="0"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098455"/>
            <a:ext cx="8229600" cy="448056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400" b="1">
                <a:solidFill>
                  <a:srgbClr val="BB1F2C"/>
                </a:solidFill>
                <a:latin typeface="Lato Regular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497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Lato Regular"/>
                <a:cs typeface="Lato Regular"/>
              </a:defRPr>
            </a:lvl1pPr>
          </a:lstStyle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86128"/>
            <a:ext cx="8229599" cy="446805"/>
          </a:xfrm>
        </p:spPr>
        <p:txBody>
          <a:bodyPr lIns="0" tIns="0" rIns="0" bIns="0">
            <a:noAutofit/>
          </a:bodyPr>
          <a:lstStyle>
            <a:lvl1pPr algn="l">
              <a:defRPr sz="1600" b="1" i="0"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1681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Lato Regular"/>
                <a:cs typeface="Lato Regular"/>
              </a:defRPr>
            </a:lvl1pPr>
          </a:lstStyle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02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 b="0" i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100" b="0" i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312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0">
          <p15:clr>
            <a:srgbClr val="FBAE40"/>
          </p15:clr>
        </p15:guide>
        <p15:guide id="2" pos="2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b="0" i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 b="0" i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35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47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581150"/>
            <a:ext cx="4038600" cy="4545014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648200" y="1581150"/>
            <a:ext cx="4038600" cy="4545014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Lato Regular"/>
                <a:cs typeface="Lato Regular"/>
              </a:defRPr>
            </a:lvl1pPr>
          </a:lstStyle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5"/>
          </p:nvPr>
        </p:nvSpPr>
        <p:spPr>
          <a:xfrm>
            <a:off x="4645152" y="1314450"/>
            <a:ext cx="4041648" cy="228600"/>
          </a:xfrm>
          <a:solidFill>
            <a:srgbClr val="313131"/>
          </a:solidFill>
        </p:spPr>
        <p:txBody>
          <a:bodyPr lIns="45720" rIns="45720" anchor="ctr">
            <a:no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6"/>
          </p:nvPr>
        </p:nvSpPr>
        <p:spPr>
          <a:xfrm>
            <a:off x="457200" y="1314450"/>
            <a:ext cx="4041648" cy="228600"/>
          </a:xfrm>
          <a:solidFill>
            <a:srgbClr val="313131"/>
          </a:solidFill>
        </p:spPr>
        <p:txBody>
          <a:bodyPr lIns="45720" rIns="45720" anchor="ctr">
            <a:no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86128"/>
            <a:ext cx="8229599" cy="446805"/>
          </a:xfrm>
        </p:spPr>
        <p:txBody>
          <a:bodyPr lIns="0" tIns="0" rIns="0" bIns="0">
            <a:noAutofit/>
          </a:bodyPr>
          <a:lstStyle>
            <a:lvl1pPr algn="l">
              <a:defRPr sz="1600" b="1" i="0"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18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581912"/>
            <a:ext cx="4038600" cy="1943100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648200" y="1581912"/>
            <a:ext cx="4038600" cy="1943100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86128"/>
            <a:ext cx="8229599" cy="446805"/>
          </a:xfrm>
        </p:spPr>
        <p:txBody>
          <a:bodyPr lIns="0" tIns="0" rIns="0" bIns="0">
            <a:noAutofit/>
          </a:bodyPr>
          <a:lstStyle>
            <a:lvl1pPr algn="l">
              <a:defRPr sz="1600" b="1" i="0"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Lato Regular"/>
                <a:cs typeface="Lato Regular"/>
              </a:defRPr>
            </a:lvl1pPr>
          </a:lstStyle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5"/>
          </p:nvPr>
        </p:nvSpPr>
        <p:spPr>
          <a:xfrm>
            <a:off x="4645152" y="1316736"/>
            <a:ext cx="4041648" cy="228600"/>
          </a:xfrm>
          <a:solidFill>
            <a:srgbClr val="313131"/>
          </a:solidFill>
        </p:spPr>
        <p:txBody>
          <a:bodyPr lIns="45720" tIns="45720" rIns="45720" anchor="ctr">
            <a:no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6"/>
          </p:nvPr>
        </p:nvSpPr>
        <p:spPr>
          <a:xfrm>
            <a:off x="457200" y="1316736"/>
            <a:ext cx="4041648" cy="228600"/>
          </a:xfrm>
          <a:solidFill>
            <a:srgbClr val="313131"/>
          </a:solidFill>
        </p:spPr>
        <p:txBody>
          <a:bodyPr lIns="45720" tIns="45720" rIns="45720" anchor="ctr">
            <a:no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7"/>
          </p:nvPr>
        </p:nvSpPr>
        <p:spPr>
          <a:xfrm>
            <a:off x="457199" y="3899956"/>
            <a:ext cx="4038600" cy="1943100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4648199" y="3899956"/>
            <a:ext cx="4038600" cy="1943100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7"/>
          <p:cNvSpPr>
            <a:spLocks noGrp="1"/>
          </p:cNvSpPr>
          <p:nvPr>
            <p:ph sz="quarter" idx="19"/>
          </p:nvPr>
        </p:nvSpPr>
        <p:spPr>
          <a:xfrm>
            <a:off x="4645151" y="3633256"/>
            <a:ext cx="4041648" cy="228600"/>
          </a:xfrm>
          <a:solidFill>
            <a:srgbClr val="313131"/>
          </a:solidFill>
        </p:spPr>
        <p:txBody>
          <a:bodyPr lIns="45720" tIns="45720" rIns="45720" anchor="ctr">
            <a:no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  <p:sp>
        <p:nvSpPr>
          <p:cNvPr id="16" name="Content Placeholder 7"/>
          <p:cNvSpPr>
            <a:spLocks noGrp="1"/>
          </p:cNvSpPr>
          <p:nvPr>
            <p:ph sz="quarter" idx="20"/>
          </p:nvPr>
        </p:nvSpPr>
        <p:spPr>
          <a:xfrm>
            <a:off x="457199" y="3633256"/>
            <a:ext cx="4041648" cy="228600"/>
          </a:xfrm>
          <a:solidFill>
            <a:srgbClr val="313131"/>
          </a:solidFill>
        </p:spPr>
        <p:txBody>
          <a:bodyPr lIns="45720" tIns="45720" rIns="45720" anchor="ctr">
            <a:no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324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591056"/>
            <a:ext cx="8229598" cy="4210240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Lato Regular"/>
                <a:cs typeface="Lato Regular"/>
              </a:defRPr>
            </a:lvl1pPr>
          </a:lstStyle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6"/>
          </p:nvPr>
        </p:nvSpPr>
        <p:spPr>
          <a:xfrm>
            <a:off x="457199" y="1316736"/>
            <a:ext cx="8229600" cy="228600"/>
          </a:xfrm>
          <a:solidFill>
            <a:srgbClr val="313131"/>
          </a:solidFill>
        </p:spPr>
        <p:txBody>
          <a:bodyPr lIns="45720" rIns="45720" anchor="ctr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86128"/>
            <a:ext cx="8229599" cy="446805"/>
          </a:xfrm>
        </p:spPr>
        <p:txBody>
          <a:bodyPr lIns="0" tIns="0" rIns="0" bIns="0">
            <a:noAutofit/>
          </a:bodyPr>
          <a:lstStyle>
            <a:lvl1pPr algn="l">
              <a:defRPr sz="1600" b="1" i="0"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805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3470"/>
            <a:ext cx="8229600" cy="4522693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Lato Regular"/>
                <a:cs typeface="Lato Regular"/>
              </a:defRPr>
            </a:lvl1pPr>
          </a:lstStyle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86128"/>
            <a:ext cx="8229599" cy="446805"/>
          </a:xfrm>
        </p:spPr>
        <p:txBody>
          <a:bodyPr lIns="0" tIns="0" rIns="0" bIns="0">
            <a:noAutofit/>
          </a:bodyPr>
          <a:lstStyle>
            <a:lvl1pPr algn="l">
              <a:defRPr sz="1600" b="1" i="0"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098455"/>
            <a:ext cx="8229600" cy="448056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400" b="1">
                <a:solidFill>
                  <a:srgbClr val="BB1F2C"/>
                </a:solidFill>
                <a:latin typeface="Lato Regular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4120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47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866900"/>
            <a:ext cx="4038600" cy="4216495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648200" y="1866900"/>
            <a:ext cx="4038600" cy="4216495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Lato Regular"/>
                <a:cs typeface="Lato Regular"/>
              </a:defRPr>
            </a:lvl1pPr>
          </a:lstStyle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5"/>
          </p:nvPr>
        </p:nvSpPr>
        <p:spPr>
          <a:xfrm>
            <a:off x="4645152" y="1600200"/>
            <a:ext cx="4041648" cy="228600"/>
          </a:xfrm>
          <a:solidFill>
            <a:srgbClr val="313131"/>
          </a:solidFill>
        </p:spPr>
        <p:txBody>
          <a:bodyPr lIns="45720" rIns="45720" anchor="ctr">
            <a:no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6"/>
          </p:nvPr>
        </p:nvSpPr>
        <p:spPr>
          <a:xfrm>
            <a:off x="457200" y="1600200"/>
            <a:ext cx="4041648" cy="228600"/>
          </a:xfrm>
          <a:solidFill>
            <a:srgbClr val="313131"/>
          </a:solidFill>
        </p:spPr>
        <p:txBody>
          <a:bodyPr lIns="45720" rIns="45720" anchor="ctr">
            <a:no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86128"/>
            <a:ext cx="8229599" cy="446805"/>
          </a:xfrm>
        </p:spPr>
        <p:txBody>
          <a:bodyPr lIns="0" tIns="0" rIns="0" bIns="0">
            <a:noAutofit/>
          </a:bodyPr>
          <a:lstStyle>
            <a:lvl1pPr algn="l">
              <a:defRPr sz="1600" b="1" i="0"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098455"/>
            <a:ext cx="8229600" cy="448056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400" b="1">
                <a:solidFill>
                  <a:srgbClr val="BB1F2C"/>
                </a:solidFill>
                <a:latin typeface="Lato Regular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969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866900"/>
            <a:ext cx="4038600" cy="1943100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648200" y="1866900"/>
            <a:ext cx="4038600" cy="1943100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86128"/>
            <a:ext cx="8229599" cy="446805"/>
          </a:xfrm>
        </p:spPr>
        <p:txBody>
          <a:bodyPr lIns="0" tIns="0" rIns="0" bIns="0">
            <a:noAutofit/>
          </a:bodyPr>
          <a:lstStyle>
            <a:lvl1pPr algn="l">
              <a:defRPr sz="1600" b="1" i="0"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Lato Regular"/>
                <a:cs typeface="Lato Regular"/>
              </a:defRPr>
            </a:lvl1pPr>
          </a:lstStyle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5"/>
          </p:nvPr>
        </p:nvSpPr>
        <p:spPr>
          <a:xfrm>
            <a:off x="4645152" y="1600200"/>
            <a:ext cx="4041648" cy="228600"/>
          </a:xfrm>
          <a:solidFill>
            <a:srgbClr val="313131"/>
          </a:solidFill>
        </p:spPr>
        <p:txBody>
          <a:bodyPr lIns="45720" tIns="45720" rIns="45720" anchor="ctr">
            <a:no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6"/>
          </p:nvPr>
        </p:nvSpPr>
        <p:spPr>
          <a:xfrm>
            <a:off x="457200" y="1600200"/>
            <a:ext cx="4041648" cy="228600"/>
          </a:xfrm>
          <a:solidFill>
            <a:srgbClr val="313131"/>
          </a:solidFill>
        </p:spPr>
        <p:txBody>
          <a:bodyPr lIns="45720" tIns="45720" rIns="45720" anchor="ctr">
            <a:no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7"/>
          </p:nvPr>
        </p:nvSpPr>
        <p:spPr>
          <a:xfrm>
            <a:off x="457199" y="4162425"/>
            <a:ext cx="4038600" cy="1943100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4648199" y="4162425"/>
            <a:ext cx="4038600" cy="1943100"/>
          </a:xfrm>
        </p:spPr>
        <p:txBody>
          <a:bodyPr>
            <a:noAutofit/>
          </a:bodyPr>
          <a:lstStyle>
            <a:lvl1pPr>
              <a:defRPr sz="1400">
                <a:latin typeface="Lato Regular"/>
                <a:cs typeface="Lato Regular"/>
              </a:defRPr>
            </a:lvl1pPr>
            <a:lvl2pPr>
              <a:defRPr sz="1200">
                <a:latin typeface="Lato Regular"/>
                <a:cs typeface="Lato Regular"/>
              </a:defRPr>
            </a:lvl2pPr>
            <a:lvl3pPr>
              <a:defRPr sz="1100">
                <a:latin typeface="Lato Regular"/>
                <a:cs typeface="Lato Regular"/>
              </a:defRPr>
            </a:lvl3pPr>
            <a:lvl4pPr>
              <a:defRPr sz="1050">
                <a:latin typeface="Lato Regular"/>
                <a:cs typeface="Lato Regular"/>
              </a:defRPr>
            </a:lvl4pPr>
            <a:lvl5pPr>
              <a:defRPr sz="1050">
                <a:latin typeface="Lato Regular"/>
                <a:cs typeface="La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7"/>
          <p:cNvSpPr>
            <a:spLocks noGrp="1"/>
          </p:cNvSpPr>
          <p:nvPr>
            <p:ph sz="quarter" idx="19"/>
          </p:nvPr>
        </p:nvSpPr>
        <p:spPr>
          <a:xfrm>
            <a:off x="4645151" y="3895725"/>
            <a:ext cx="4041648" cy="228600"/>
          </a:xfrm>
          <a:solidFill>
            <a:srgbClr val="313131"/>
          </a:solidFill>
        </p:spPr>
        <p:txBody>
          <a:bodyPr lIns="45720" tIns="45720" rIns="45720" anchor="ctr">
            <a:no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  <p:sp>
        <p:nvSpPr>
          <p:cNvPr id="16" name="Content Placeholder 7"/>
          <p:cNvSpPr>
            <a:spLocks noGrp="1"/>
          </p:cNvSpPr>
          <p:nvPr>
            <p:ph sz="quarter" idx="20"/>
          </p:nvPr>
        </p:nvSpPr>
        <p:spPr>
          <a:xfrm>
            <a:off x="457199" y="3895725"/>
            <a:ext cx="4041648" cy="228600"/>
          </a:xfrm>
          <a:solidFill>
            <a:srgbClr val="313131"/>
          </a:solidFill>
        </p:spPr>
        <p:txBody>
          <a:bodyPr lIns="45720" tIns="45720" rIns="45720" anchor="ctr">
            <a:no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  <a:latin typeface="Lato Regular"/>
              </a:defRPr>
            </a:lvl1pPr>
          </a:lstStyle>
          <a:p>
            <a:pPr lvl="0" algn="l"/>
            <a:r>
              <a:rPr lang="en-US" b="1"/>
              <a:t>Click to edit Master text styles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57200" y="1098455"/>
            <a:ext cx="8229600" cy="448056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400" b="1">
                <a:solidFill>
                  <a:srgbClr val="BB1F2C"/>
                </a:solidFill>
                <a:latin typeface="Lato Regular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486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89469" y="568055"/>
            <a:ext cx="634998" cy="801958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500" dirty="0">
              <a:ln w="19050" cmpd="sng">
                <a:noFill/>
              </a:ln>
              <a:solidFill>
                <a:prstClr val="white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82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F3B61E52-9012-E24F-B1C2-AD0A49FBC61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86"/>
          <a:stretch/>
        </p:blipFill>
        <p:spPr>
          <a:xfrm>
            <a:off x="4750346" y="1114184"/>
            <a:ext cx="4211628" cy="4235568"/>
          </a:xfrm>
          <a:prstGeom prst="rect">
            <a:avLst/>
          </a:prstGeom>
        </p:spPr>
      </p:pic>
      <p:sp>
        <p:nvSpPr>
          <p:cNvPr id="12" name="Triangle 11">
            <a:extLst>
              <a:ext uri="{FF2B5EF4-FFF2-40B4-BE49-F238E27FC236}">
                <a16:creationId xmlns:a16="http://schemas.microsoft.com/office/drawing/2014/main" id="{0F05842F-E638-AA4B-8846-B9B30504237D}"/>
              </a:ext>
            </a:extLst>
          </p:cNvPr>
          <p:cNvSpPr/>
          <p:nvPr/>
        </p:nvSpPr>
        <p:spPr>
          <a:xfrm flipH="1" flipV="1">
            <a:off x="1231641" y="0"/>
            <a:ext cx="7912359" cy="499524"/>
          </a:xfrm>
          <a:prstGeom prst="triangle">
            <a:avLst>
              <a:gd name="adj" fmla="val 0"/>
            </a:avLst>
          </a:prstGeom>
          <a:solidFill>
            <a:srgbClr val="D1304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500" dirty="0">
              <a:ln w="19050" cmpd="sng">
                <a:noFill/>
              </a:ln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4658241-6F18-4E48-9627-BF8909AA96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8090"/>
            <a:ext cx="9144000" cy="1095074"/>
          </a:xfrm>
          <a:prstGeom prst="rect">
            <a:avLst/>
          </a:prstGeom>
        </p:spPr>
      </p:pic>
      <p:sp>
        <p:nvSpPr>
          <p:cNvPr id="22" name="Footer Placeholder 1">
            <a:extLst>
              <a:ext uri="{FF2B5EF4-FFF2-40B4-BE49-F238E27FC236}">
                <a16:creationId xmlns:a16="http://schemas.microsoft.com/office/drawing/2014/main" id="{8E54735E-AFA9-FB4A-AFB9-254AF498A6DA}"/>
              </a:ext>
            </a:extLst>
          </p:cNvPr>
          <p:cNvSpPr txBox="1">
            <a:spLocks/>
          </p:cNvSpPr>
          <p:nvPr/>
        </p:nvSpPr>
        <p:spPr>
          <a:xfrm>
            <a:off x="2871281" y="6506898"/>
            <a:ext cx="196361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Proprietary &amp; Confidential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79DFA071-B930-1E40-8B89-FCA2485FEEF2}"/>
              </a:ext>
            </a:extLst>
          </p:cNvPr>
          <p:cNvSpPr/>
          <p:nvPr/>
        </p:nvSpPr>
        <p:spPr>
          <a:xfrm flipV="1">
            <a:off x="0" y="0"/>
            <a:ext cx="9144000" cy="499524"/>
          </a:xfrm>
          <a:prstGeom prst="triangle">
            <a:avLst>
              <a:gd name="adj" fmla="val 0"/>
            </a:avLst>
          </a:prstGeom>
          <a:solidFill>
            <a:schemeClr val="tx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500" dirty="0">
              <a:ln w="19050" cmpd="sng">
                <a:noFill/>
              </a:ln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14802B7-FAEF-4A4B-8978-C8869CFFE9E3}"/>
              </a:ext>
            </a:extLst>
          </p:cNvPr>
          <p:cNvSpPr txBox="1">
            <a:spLocks/>
          </p:cNvSpPr>
          <p:nvPr/>
        </p:nvSpPr>
        <p:spPr>
          <a:xfrm>
            <a:off x="7055504" y="-36019"/>
            <a:ext cx="2205995" cy="48056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600" b="1" i="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API Best Practices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B9B22D8-9DBC-6A4D-8524-3E64E6436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8517"/>
            <a:ext cx="8229599" cy="446805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Partner API Overview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68F976-837F-8C4C-B4E0-D9991401D745}"/>
              </a:ext>
            </a:extLst>
          </p:cNvPr>
          <p:cNvSpPr txBox="1"/>
          <p:nvPr/>
        </p:nvSpPr>
        <p:spPr>
          <a:xfrm>
            <a:off x="216239" y="1208731"/>
            <a:ext cx="46186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400" dirty="0"/>
              <a:t>Easy to integrate SOAP-based API.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Single sign-on (SSO) integration.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Flexible user experience customization.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Customized messaging.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Co-branded dashboard.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Simple invoicing.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Fully automated partner/end user experience via API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Advanced API integration options</a:t>
            </a:r>
            <a:r>
              <a:rPr lang="mr-IN" sz="1400" dirty="0"/>
              <a:t>…</a:t>
            </a:r>
            <a:endParaRPr lang="en-US" sz="1400" dirty="0"/>
          </a:p>
        </p:txBody>
      </p:sp>
      <p:sp>
        <p:nvSpPr>
          <p:cNvPr id="21" name="Content Placeholder 7">
            <a:extLst>
              <a:ext uri="{FF2B5EF4-FFF2-40B4-BE49-F238E27FC236}">
                <a16:creationId xmlns:a16="http://schemas.microsoft.com/office/drawing/2014/main" id="{14E2D654-D4C8-F34F-872E-84AB5AA6C006}"/>
              </a:ext>
            </a:extLst>
          </p:cNvPr>
          <p:cNvSpPr txBox="1">
            <a:spLocks/>
          </p:cNvSpPr>
          <p:nvPr/>
        </p:nvSpPr>
        <p:spPr>
          <a:xfrm>
            <a:off x="215483" y="3032962"/>
            <a:ext cx="4282609" cy="228600"/>
          </a:xfrm>
          <a:prstGeom prst="rect">
            <a:avLst/>
          </a:prstGeom>
          <a:solidFill>
            <a:srgbClr val="313131"/>
          </a:solidFill>
        </p:spPr>
        <p:txBody>
          <a:bodyPr vert="horz" lIns="45720" tIns="45720" rIns="4572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kern="1200">
                <a:solidFill>
                  <a:schemeClr val="bg1"/>
                </a:solidFill>
                <a:latin typeface="Lato Regular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Extensive Flexibility</a:t>
            </a:r>
            <a:endParaRPr lang="en-US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5E9764-4869-F143-BB7F-D22F939CC2DA}"/>
              </a:ext>
            </a:extLst>
          </p:cNvPr>
          <p:cNvSpPr txBox="1"/>
          <p:nvPr/>
        </p:nvSpPr>
        <p:spPr>
          <a:xfrm>
            <a:off x="216237" y="3243001"/>
            <a:ext cx="85637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400" dirty="0"/>
              <a:t>FULL account management.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Provision and remove sites and products.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Set scan intervals and kick off ad hoc scans.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Automatically configure FTP/SSH settings for SMART.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Automatically retrieve and set DNS settings.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Automatically add/upload SSL certificates.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Automatically update site origin IP during migrations.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Complete cache management for CDN.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Manage whitelist/blacklist configuration for WAF.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Retrieve product/site statistics and display as you wish.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Retrieve account messages and deliver as you wish.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Change/reset user passwords.</a:t>
            </a:r>
          </a:p>
          <a:p>
            <a:pPr marL="285750" indent="-285750">
              <a:buFont typeface="Arial" charset="0"/>
              <a:buChar char="•"/>
            </a:pPr>
            <a:endParaRPr lang="en-US" sz="1200" dirty="0"/>
          </a:p>
        </p:txBody>
      </p:sp>
      <p:sp>
        <p:nvSpPr>
          <p:cNvPr id="24" name="Content Placeholder 5">
            <a:extLst>
              <a:ext uri="{FF2B5EF4-FFF2-40B4-BE49-F238E27FC236}">
                <a16:creationId xmlns:a16="http://schemas.microsoft.com/office/drawing/2014/main" id="{18B8928C-9D41-FB48-B740-03C051ADFA72}"/>
              </a:ext>
            </a:extLst>
          </p:cNvPr>
          <p:cNvSpPr txBox="1">
            <a:spLocks/>
          </p:cNvSpPr>
          <p:nvPr/>
        </p:nvSpPr>
        <p:spPr>
          <a:xfrm>
            <a:off x="216238" y="971782"/>
            <a:ext cx="4282609" cy="228600"/>
          </a:xfrm>
          <a:prstGeom prst="rect">
            <a:avLst/>
          </a:prstGeom>
          <a:solidFill>
            <a:srgbClr val="313131"/>
          </a:solidFill>
        </p:spPr>
        <p:txBody>
          <a:bodyPr vert="horz" lIns="45720" tIns="45720" rIns="4572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kern="1200">
                <a:solidFill>
                  <a:schemeClr val="bg1"/>
                </a:solidFill>
                <a:latin typeface="Lato Regular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Partner Integration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204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riangle 11">
            <a:extLst>
              <a:ext uri="{FF2B5EF4-FFF2-40B4-BE49-F238E27FC236}">
                <a16:creationId xmlns:a16="http://schemas.microsoft.com/office/drawing/2014/main" id="{0F05842F-E638-AA4B-8846-B9B30504237D}"/>
              </a:ext>
            </a:extLst>
          </p:cNvPr>
          <p:cNvSpPr/>
          <p:nvPr/>
        </p:nvSpPr>
        <p:spPr>
          <a:xfrm flipH="1" flipV="1">
            <a:off x="1231641" y="0"/>
            <a:ext cx="7912359" cy="499524"/>
          </a:xfrm>
          <a:prstGeom prst="triangle">
            <a:avLst>
              <a:gd name="adj" fmla="val 0"/>
            </a:avLst>
          </a:prstGeom>
          <a:solidFill>
            <a:srgbClr val="D1304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500" dirty="0">
              <a:ln w="19050" cmpd="sng">
                <a:noFill/>
              </a:ln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4658241-6F18-4E48-9627-BF8909AA96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8090"/>
            <a:ext cx="9144000" cy="1095074"/>
          </a:xfrm>
          <a:prstGeom prst="rect">
            <a:avLst/>
          </a:prstGeom>
        </p:spPr>
      </p:pic>
      <p:sp>
        <p:nvSpPr>
          <p:cNvPr id="22" name="Footer Placeholder 1">
            <a:extLst>
              <a:ext uri="{FF2B5EF4-FFF2-40B4-BE49-F238E27FC236}">
                <a16:creationId xmlns:a16="http://schemas.microsoft.com/office/drawing/2014/main" id="{8E54735E-AFA9-FB4A-AFB9-254AF498A6DA}"/>
              </a:ext>
            </a:extLst>
          </p:cNvPr>
          <p:cNvSpPr txBox="1">
            <a:spLocks/>
          </p:cNvSpPr>
          <p:nvPr/>
        </p:nvSpPr>
        <p:spPr>
          <a:xfrm>
            <a:off x="2871281" y="6506898"/>
            <a:ext cx="196361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Proprietary &amp; Confidential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79DFA071-B930-1E40-8B89-FCA2485FEEF2}"/>
              </a:ext>
            </a:extLst>
          </p:cNvPr>
          <p:cNvSpPr/>
          <p:nvPr/>
        </p:nvSpPr>
        <p:spPr>
          <a:xfrm flipV="1">
            <a:off x="0" y="0"/>
            <a:ext cx="9144000" cy="499524"/>
          </a:xfrm>
          <a:prstGeom prst="triangle">
            <a:avLst>
              <a:gd name="adj" fmla="val 0"/>
            </a:avLst>
          </a:prstGeom>
          <a:solidFill>
            <a:schemeClr val="tx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500" dirty="0">
              <a:ln w="19050" cmpd="sng">
                <a:noFill/>
              </a:ln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14802B7-FAEF-4A4B-8978-C8869CFFE9E3}"/>
              </a:ext>
            </a:extLst>
          </p:cNvPr>
          <p:cNvSpPr txBox="1">
            <a:spLocks/>
          </p:cNvSpPr>
          <p:nvPr/>
        </p:nvSpPr>
        <p:spPr>
          <a:xfrm>
            <a:off x="7055504" y="-36019"/>
            <a:ext cx="2205995" cy="48056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600" b="1" i="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API Best Practices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E3785E-7931-8244-A5B4-CD475613E3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56" b="30715"/>
          <a:stretch/>
        </p:blipFill>
        <p:spPr>
          <a:xfrm>
            <a:off x="128867" y="1027135"/>
            <a:ext cx="8886265" cy="272453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1E822B69-0EA7-F946-A6EF-65EA42BAB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359" y="443946"/>
            <a:ext cx="6955276" cy="48056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800" dirty="0">
                <a:latin typeface="+mj-lt"/>
              </a:rPr>
              <a:t>API Integration Model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ACFA4B-E2CE-1240-9CD4-E67FEE9DE6A1}"/>
              </a:ext>
            </a:extLst>
          </p:cNvPr>
          <p:cNvSpPr txBox="1"/>
          <p:nvPr/>
        </p:nvSpPr>
        <p:spPr>
          <a:xfrm>
            <a:off x="486305" y="4001788"/>
            <a:ext cx="8320675" cy="132343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600" dirty="0"/>
              <a:t>Partner integration via API can be as concise or as advanced as the partner sees fit. Integration can be achieved through a single-phase minimum viable product (MVP) approach, or through up to four short sprints easily manageable through an Agile/Scrum framework.</a:t>
            </a:r>
          </a:p>
          <a:p>
            <a:endParaRPr lang="en-US" sz="1600" dirty="0"/>
          </a:p>
          <a:p>
            <a:r>
              <a:rPr lang="en-US" sz="1600" dirty="0"/>
              <a:t>In a multi-tiered distribution model, Advanced Integration may not be necessary.</a:t>
            </a:r>
          </a:p>
        </p:txBody>
      </p:sp>
    </p:spTree>
    <p:extLst>
      <p:ext uri="{BB962C8B-B14F-4D97-AF65-F5344CB8AC3E}">
        <p14:creationId xmlns:p14="http://schemas.microsoft.com/office/powerpoint/2010/main" val="328790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FBB8C235-CEB8-E242-B7E5-6ABFD1EDB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28" y="345206"/>
            <a:ext cx="7514985" cy="5809188"/>
          </a:xfrm>
          <a:prstGeom prst="rect">
            <a:avLst/>
          </a:prstGeom>
        </p:spPr>
      </p:pic>
      <p:sp>
        <p:nvSpPr>
          <p:cNvPr id="12" name="Triangle 11">
            <a:extLst>
              <a:ext uri="{FF2B5EF4-FFF2-40B4-BE49-F238E27FC236}">
                <a16:creationId xmlns:a16="http://schemas.microsoft.com/office/drawing/2014/main" id="{0F05842F-E638-AA4B-8846-B9B30504237D}"/>
              </a:ext>
            </a:extLst>
          </p:cNvPr>
          <p:cNvSpPr/>
          <p:nvPr/>
        </p:nvSpPr>
        <p:spPr>
          <a:xfrm flipH="1" flipV="1">
            <a:off x="1231641" y="0"/>
            <a:ext cx="7912359" cy="499524"/>
          </a:xfrm>
          <a:prstGeom prst="triangle">
            <a:avLst>
              <a:gd name="adj" fmla="val 0"/>
            </a:avLst>
          </a:prstGeom>
          <a:solidFill>
            <a:srgbClr val="D1304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500" dirty="0">
              <a:ln w="19050" cmpd="sng">
                <a:noFill/>
              </a:ln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4658241-6F18-4E48-9627-BF8909AA96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8090"/>
            <a:ext cx="9144000" cy="1095074"/>
          </a:xfrm>
          <a:prstGeom prst="rect">
            <a:avLst/>
          </a:prstGeom>
        </p:spPr>
      </p:pic>
      <p:sp>
        <p:nvSpPr>
          <p:cNvPr id="22" name="Footer Placeholder 1">
            <a:extLst>
              <a:ext uri="{FF2B5EF4-FFF2-40B4-BE49-F238E27FC236}">
                <a16:creationId xmlns:a16="http://schemas.microsoft.com/office/drawing/2014/main" id="{8E54735E-AFA9-FB4A-AFB9-254AF498A6DA}"/>
              </a:ext>
            </a:extLst>
          </p:cNvPr>
          <p:cNvSpPr txBox="1">
            <a:spLocks/>
          </p:cNvSpPr>
          <p:nvPr/>
        </p:nvSpPr>
        <p:spPr>
          <a:xfrm>
            <a:off x="2871281" y="6506898"/>
            <a:ext cx="196361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Proprietary &amp; Confidential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79DFA071-B930-1E40-8B89-FCA2485FEEF2}"/>
              </a:ext>
            </a:extLst>
          </p:cNvPr>
          <p:cNvSpPr/>
          <p:nvPr/>
        </p:nvSpPr>
        <p:spPr>
          <a:xfrm flipV="1">
            <a:off x="0" y="0"/>
            <a:ext cx="9144000" cy="499524"/>
          </a:xfrm>
          <a:prstGeom prst="triangle">
            <a:avLst>
              <a:gd name="adj" fmla="val 0"/>
            </a:avLst>
          </a:prstGeom>
          <a:solidFill>
            <a:schemeClr val="tx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500" dirty="0">
              <a:ln w="19050" cmpd="sng">
                <a:noFill/>
              </a:ln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14802B7-FAEF-4A4B-8978-C8869CFFE9E3}"/>
              </a:ext>
            </a:extLst>
          </p:cNvPr>
          <p:cNvSpPr txBox="1">
            <a:spLocks/>
          </p:cNvSpPr>
          <p:nvPr/>
        </p:nvSpPr>
        <p:spPr>
          <a:xfrm>
            <a:off x="7055504" y="-36019"/>
            <a:ext cx="2205995" cy="48056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600" b="1" i="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API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555482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riangle 11">
            <a:extLst>
              <a:ext uri="{FF2B5EF4-FFF2-40B4-BE49-F238E27FC236}">
                <a16:creationId xmlns:a16="http://schemas.microsoft.com/office/drawing/2014/main" id="{0F05842F-E638-AA4B-8846-B9B30504237D}"/>
              </a:ext>
            </a:extLst>
          </p:cNvPr>
          <p:cNvSpPr/>
          <p:nvPr/>
        </p:nvSpPr>
        <p:spPr>
          <a:xfrm flipH="1" flipV="1">
            <a:off x="1231641" y="0"/>
            <a:ext cx="7912359" cy="499524"/>
          </a:xfrm>
          <a:prstGeom prst="triangle">
            <a:avLst>
              <a:gd name="adj" fmla="val 0"/>
            </a:avLst>
          </a:prstGeom>
          <a:solidFill>
            <a:srgbClr val="D1304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500" dirty="0">
              <a:ln w="19050" cmpd="sng">
                <a:noFill/>
              </a:ln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30FA4D11-FD8F-D04A-BF25-FDE97454D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470" y="2629816"/>
            <a:ext cx="6738165" cy="25345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&amp;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6E0C-B50B-7949-9C2F-94BE1DC7D6BE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4658241-6F18-4E48-9627-BF8909AA96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8090"/>
            <a:ext cx="9144000" cy="1095074"/>
          </a:xfrm>
          <a:prstGeom prst="rect">
            <a:avLst/>
          </a:prstGeom>
        </p:spPr>
      </p:pic>
      <p:sp>
        <p:nvSpPr>
          <p:cNvPr id="22" name="Footer Placeholder 1">
            <a:extLst>
              <a:ext uri="{FF2B5EF4-FFF2-40B4-BE49-F238E27FC236}">
                <a16:creationId xmlns:a16="http://schemas.microsoft.com/office/drawing/2014/main" id="{8E54735E-AFA9-FB4A-AFB9-254AF498A6DA}"/>
              </a:ext>
            </a:extLst>
          </p:cNvPr>
          <p:cNvSpPr txBox="1">
            <a:spLocks/>
          </p:cNvSpPr>
          <p:nvPr/>
        </p:nvSpPr>
        <p:spPr>
          <a:xfrm>
            <a:off x="2871281" y="6506898"/>
            <a:ext cx="196361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Proprietary &amp; Confidential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79DFA071-B930-1E40-8B89-FCA2485FEEF2}"/>
              </a:ext>
            </a:extLst>
          </p:cNvPr>
          <p:cNvSpPr/>
          <p:nvPr/>
        </p:nvSpPr>
        <p:spPr>
          <a:xfrm flipV="1">
            <a:off x="0" y="0"/>
            <a:ext cx="9144000" cy="499524"/>
          </a:xfrm>
          <a:prstGeom prst="triangle">
            <a:avLst>
              <a:gd name="adj" fmla="val 0"/>
            </a:avLst>
          </a:prstGeom>
          <a:solidFill>
            <a:schemeClr val="tx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500" dirty="0">
              <a:ln w="19050" cmpd="sng">
                <a:noFill/>
              </a:ln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359" y="443946"/>
            <a:ext cx="6955276" cy="48056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800" i="1" dirty="0">
                <a:latin typeface="+mj-lt"/>
              </a:rPr>
              <a:t>Compound</a:t>
            </a:r>
            <a:r>
              <a:rPr lang="en-US" sz="2800" dirty="0">
                <a:latin typeface="+mj-lt"/>
              </a:rPr>
              <a:t> Product Provisioning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8184874-E1C7-1543-B976-14290EE662EF}"/>
              </a:ext>
            </a:extLst>
          </p:cNvPr>
          <p:cNvSpPr txBox="1"/>
          <p:nvPr/>
        </p:nvSpPr>
        <p:spPr>
          <a:xfrm>
            <a:off x="411660" y="1183349"/>
            <a:ext cx="8320675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600" dirty="0"/>
              <a:t>Some products such as </a:t>
            </a:r>
            <a:r>
              <a:rPr lang="en-US" sz="1600" dirty="0" err="1"/>
              <a:t>SiteLock</a:t>
            </a:r>
            <a:r>
              <a:rPr lang="en-US" sz="1600" dirty="0"/>
              <a:t> </a:t>
            </a:r>
            <a:r>
              <a:rPr lang="en-US" sz="1600" b="1" dirty="0"/>
              <a:t>Prevent </a:t>
            </a:r>
            <a:r>
              <a:rPr lang="en-US" sz="1600" dirty="0"/>
              <a:t>(among others) are </a:t>
            </a:r>
            <a:r>
              <a:rPr lang="en-US" sz="1600" i="1" dirty="0"/>
              <a:t>compound</a:t>
            </a:r>
            <a:r>
              <a:rPr lang="en-US" sz="1600" dirty="0"/>
              <a:t> product offerings. Provisioning them involves sending both a &lt;subscription&gt; product ID as well as an &lt;addon&gt; product ID on the next line, indicating that both a SCAN plan and a WAF/CDN plan is included.</a:t>
            </a:r>
          </a:p>
          <a:p>
            <a:endParaRPr lang="en-US" sz="1600" dirty="0"/>
          </a:p>
          <a:p>
            <a:r>
              <a:rPr lang="en-US" sz="1600" dirty="0"/>
              <a:t>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6" name="Frame 55">
            <a:extLst>
              <a:ext uri="{FF2B5EF4-FFF2-40B4-BE49-F238E27FC236}">
                <a16:creationId xmlns:a16="http://schemas.microsoft.com/office/drawing/2014/main" id="{87C216A0-E684-AB4D-AC62-91AFF22A160D}"/>
              </a:ext>
            </a:extLst>
          </p:cNvPr>
          <p:cNvSpPr/>
          <p:nvPr/>
        </p:nvSpPr>
        <p:spPr>
          <a:xfrm>
            <a:off x="1816012" y="2851571"/>
            <a:ext cx="4168012" cy="606287"/>
          </a:xfrm>
          <a:prstGeom prst="frame">
            <a:avLst/>
          </a:prstGeom>
          <a:solidFill>
            <a:srgbClr val="FFFF00">
              <a:alpha val="76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500" dirty="0">
              <a:ln w="19050" cmpd="sng">
                <a:noFill/>
              </a:ln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14802B7-FAEF-4A4B-8978-C8869CFFE9E3}"/>
              </a:ext>
            </a:extLst>
          </p:cNvPr>
          <p:cNvSpPr txBox="1">
            <a:spLocks/>
          </p:cNvSpPr>
          <p:nvPr/>
        </p:nvSpPr>
        <p:spPr>
          <a:xfrm>
            <a:off x="7055504" y="-36019"/>
            <a:ext cx="2205995" cy="48056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600" b="1" i="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API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54323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6">
  <a:themeElements>
    <a:clrScheme name="Custom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80F23"/>
        </a:solidFill>
        <a:ln w="38100" cmpd="sng"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4500" dirty="0">
            <a:ln w="19050" cmpd="sng">
              <a:noFill/>
            </a:ln>
            <a:solidFill>
              <a:schemeClr val="bg1"/>
            </a:solidFill>
            <a:latin typeface="Lato Regular"/>
            <a:cs typeface="Lato Regular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 2016" id="{B5A0C8EF-AD46-B941-A9E7-55B7D234A131}" vid="{0EA1A6F9-6219-7B42-B76F-80099F6E85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43626</TotalTime>
  <Words>304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Lato Regular</vt:lpstr>
      <vt:lpstr>Office Theme 2016</vt:lpstr>
      <vt:lpstr>Partner API Overview</vt:lpstr>
      <vt:lpstr>API Integration Model</vt:lpstr>
      <vt:lpstr>PowerPoint Presentation</vt:lpstr>
      <vt:lpstr>Compound Product Provisioning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Harvey</dc:creator>
  <cp:lastModifiedBy>Chelsea Yang</cp:lastModifiedBy>
  <cp:revision>260</cp:revision>
  <cp:lastPrinted>2018-08-09T23:52:56Z</cp:lastPrinted>
  <dcterms:created xsi:type="dcterms:W3CDTF">2017-09-19T15:04:43Z</dcterms:created>
  <dcterms:modified xsi:type="dcterms:W3CDTF">2021-09-27T19:06:06Z</dcterms:modified>
</cp:coreProperties>
</file>